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384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1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9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06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1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37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0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5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8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FA50E-7F2D-4D65-87C9-1583935E96E7}" type="datetimeFigureOut">
              <a:rPr lang="en-US" smtClean="0"/>
              <a:t>03/09/2018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622ED-B925-4CF9-BD31-957641DA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sammt.org/leaders-professional-learning-progra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119" y="0"/>
            <a:ext cx="9148119" cy="51435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6178" y="628650"/>
            <a:ext cx="9144000" cy="388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62150"/>
            <a:ext cx="7772400" cy="1102519"/>
          </a:xfrm>
        </p:spPr>
        <p:txBody>
          <a:bodyPr>
            <a:noAutofit/>
          </a:bodyPr>
          <a:lstStyle/>
          <a:p>
            <a:pPr algn="l"/>
            <a:r>
              <a:rPr lang="en-US" sz="4800" b="1" cap="all" dirty="0">
                <a:solidFill>
                  <a:srgbClr val="009999"/>
                </a:solidFill>
                <a:latin typeface="Adobe Garamond Pro Bold" pitchFamily="18" charset="0"/>
              </a:rPr>
              <a:t>SAM </a:t>
            </a:r>
            <a:r>
              <a:rPr lang="en-US" sz="4800" dirty="0" smtClean="0">
                <a:solidFill>
                  <a:srgbClr val="009999"/>
                </a:solidFill>
                <a:latin typeface="Adobe Garamond Pro Bold" pitchFamily="18" charset="0"/>
              </a:rPr>
              <a:t/>
            </a:r>
            <a:br>
              <a:rPr lang="en-US" sz="4800" dirty="0" smtClean="0">
                <a:solidFill>
                  <a:srgbClr val="009999"/>
                </a:solidFill>
                <a:latin typeface="Adobe Garamond Pro Bold" pitchFamily="18" charset="0"/>
              </a:rPr>
            </a:br>
            <a:r>
              <a:rPr lang="en-US" sz="4800" b="1" cap="all" dirty="0">
                <a:solidFill>
                  <a:srgbClr val="009999"/>
                </a:solidFill>
                <a:latin typeface="Adobe Garamond Pro Bold" pitchFamily="18" charset="0"/>
              </a:rPr>
              <a:t>LEADERS PROFESSIONAL LEARNING PROGRAM </a:t>
            </a:r>
            <a:r>
              <a:rPr lang="en-US" sz="4800" dirty="0" smtClean="0">
                <a:solidFill>
                  <a:srgbClr val="009999"/>
                </a:solidFill>
                <a:latin typeface="Adobe Garamond Pro Bold" pitchFamily="18" charset="0"/>
              </a:rPr>
              <a:t/>
            </a:r>
            <a:br>
              <a:rPr lang="en-US" sz="4800" dirty="0" smtClean="0">
                <a:solidFill>
                  <a:srgbClr val="009999"/>
                </a:solidFill>
                <a:latin typeface="Adobe Garamond Pro Bold" pitchFamily="18" charset="0"/>
              </a:rPr>
            </a:br>
            <a:r>
              <a:rPr lang="en-US" sz="4800" b="1" cap="all" dirty="0">
                <a:solidFill>
                  <a:srgbClr val="009999"/>
                </a:solidFill>
                <a:latin typeface="Adobe Garamond Pro Bold" pitchFamily="18" charset="0"/>
              </a:rPr>
              <a:t>2018-19</a:t>
            </a:r>
            <a:endParaRPr lang="en-US" sz="4800" dirty="0">
              <a:solidFill>
                <a:srgbClr val="009999"/>
              </a:solidFill>
              <a:latin typeface="Adobe Garamond Pro Bol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019550"/>
            <a:ext cx="7543800" cy="628650"/>
          </a:xfrm>
        </p:spPr>
        <p:txBody>
          <a:bodyPr anchor="ctr">
            <a:normAutofit/>
          </a:bodyPr>
          <a:lstStyle/>
          <a:p>
            <a:r>
              <a:rPr lang="en-US" sz="1800" cap="all" dirty="0">
                <a:solidFill>
                  <a:schemeClr val="tx1"/>
                </a:solidFill>
                <a:latin typeface="Adobe Caslon Pro Bold" pitchFamily="18" charset="0"/>
              </a:rPr>
              <a:t>AN INNOVATIVE APPROACH TO PROFESSIONAL LEARNING</a:t>
            </a:r>
            <a:endParaRPr lang="en-US" sz="1800" dirty="0">
              <a:solidFill>
                <a:schemeClr val="tx1"/>
              </a:solidFill>
              <a:latin typeface="Adobe Caslon Pro Bol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819150"/>
            <a:ext cx="1447800" cy="8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0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3330"/>
            <a:ext cx="3603135" cy="38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55535" y="133350"/>
            <a:ext cx="52578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cap="all" dirty="0" smtClean="0">
                <a:solidFill>
                  <a:srgbClr val="009999"/>
                </a:solidFill>
                <a:latin typeface="Adobe Garamond Pro Bold" pitchFamily="18" charset="0"/>
              </a:rPr>
              <a:t>What is Sam LPLP?</a:t>
            </a:r>
            <a:endParaRPr lang="en-US" sz="4200" dirty="0">
              <a:solidFill>
                <a:srgbClr val="009999"/>
              </a:solidFill>
              <a:latin typeface="Adobe Garamond Pro Bol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927025"/>
            <a:ext cx="44740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200" b="1" i="0" dirty="0" smtClean="0">
                <a:solidFill>
                  <a:srgbClr val="171426"/>
                </a:solidFill>
                <a:effectLst/>
              </a:rPr>
              <a:t>A </a:t>
            </a:r>
            <a:r>
              <a:rPr lang="en-US" sz="2200" b="1" i="0" dirty="0" smtClean="0">
                <a:effectLst/>
              </a:rPr>
              <a:t>student-focused, </a:t>
            </a:r>
            <a:br>
              <a:rPr lang="en-US" sz="2200" b="1" i="0" dirty="0" smtClean="0">
                <a:effectLst/>
              </a:rPr>
            </a:br>
            <a:r>
              <a:rPr lang="en-US" sz="2200" b="1" i="0" dirty="0" smtClean="0">
                <a:effectLst/>
              </a:rPr>
              <a:t>solution-based </a:t>
            </a:r>
            <a:r>
              <a:rPr lang="en-US" sz="2200" b="1" dirty="0" smtClean="0">
                <a:solidFill>
                  <a:srgbClr val="0070C0"/>
                </a:solidFill>
                <a:effectLst/>
              </a:rPr>
              <a:t>professional development delivery system</a:t>
            </a:r>
            <a:r>
              <a:rPr lang="en-US" sz="2200" b="1" i="0" dirty="0" smtClean="0">
                <a:solidFill>
                  <a:srgbClr val="171426"/>
                </a:solidFill>
                <a:effectLst/>
              </a:rPr>
              <a:t> </a:t>
            </a:r>
          </a:p>
          <a:p>
            <a:pPr algn="r">
              <a:lnSpc>
                <a:spcPct val="150000"/>
              </a:lnSpc>
            </a:pPr>
            <a:r>
              <a:rPr lang="en-US" sz="2200" b="1" i="0" dirty="0" smtClean="0">
                <a:solidFill>
                  <a:srgbClr val="171426"/>
                </a:solidFill>
                <a:effectLst/>
              </a:rPr>
              <a:t>designed to be responsive to the challenges and issues </a:t>
            </a:r>
            <a:r>
              <a:rPr lang="en-US" sz="2200" b="1" i="0" dirty="0" smtClean="0">
                <a:solidFill>
                  <a:srgbClr val="171426"/>
                </a:solidFill>
                <a:effectLst/>
              </a:rPr>
              <a:t>administrators </a:t>
            </a:r>
          </a:p>
          <a:p>
            <a:pPr algn="r">
              <a:lnSpc>
                <a:spcPct val="150000"/>
              </a:lnSpc>
            </a:pPr>
            <a:r>
              <a:rPr lang="en-US" sz="2200" b="1" i="0" dirty="0" smtClean="0">
                <a:solidFill>
                  <a:srgbClr val="171426"/>
                </a:solidFill>
                <a:effectLst/>
              </a:rPr>
              <a:t>face </a:t>
            </a:r>
            <a:r>
              <a:rPr lang="en-US" sz="2200" b="1" i="0" dirty="0" smtClean="0">
                <a:solidFill>
                  <a:srgbClr val="171426"/>
                </a:solidFill>
                <a:effectLst/>
              </a:rPr>
              <a:t>each day</a:t>
            </a:r>
            <a:endParaRPr lang="en-US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24349"/>
            <a:ext cx="1444625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97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1609"/>
            <a:ext cx="1524000" cy="164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137925"/>
            <a:ext cx="3996893" cy="273173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cap="all" dirty="0" smtClean="0">
                <a:solidFill>
                  <a:srgbClr val="009999"/>
                </a:solidFill>
                <a:latin typeface="Adobe Garamond Pro Bold" pitchFamily="18" charset="0"/>
              </a:rPr>
              <a:t>What </a:t>
            </a:r>
            <a:r>
              <a:rPr lang="en-US" sz="4000" b="1" cap="all" dirty="0" smtClean="0">
                <a:solidFill>
                  <a:srgbClr val="009999"/>
                </a:solidFill>
                <a:latin typeface="Adobe Garamond Pro Bold" pitchFamily="18" charset="0"/>
              </a:rPr>
              <a:t>are the components of</a:t>
            </a:r>
            <a:r>
              <a:rPr lang="en-US" sz="4000" b="1" cap="all" dirty="0" smtClean="0">
                <a:solidFill>
                  <a:srgbClr val="009999"/>
                </a:solidFill>
                <a:latin typeface="Adobe Garamond Pro Bold" pitchFamily="18" charset="0"/>
              </a:rPr>
              <a:t> </a:t>
            </a:r>
            <a:r>
              <a:rPr lang="en-US" sz="4000" b="1" cap="all" dirty="0" smtClean="0">
                <a:solidFill>
                  <a:srgbClr val="009999"/>
                </a:solidFill>
                <a:latin typeface="Adobe Garamond Pro Bold" pitchFamily="18" charset="0"/>
              </a:rPr>
              <a:t>Sam </a:t>
            </a:r>
            <a:r>
              <a:rPr lang="en-US" sz="4000" b="1" cap="all" dirty="0" smtClean="0">
                <a:solidFill>
                  <a:srgbClr val="009999"/>
                </a:solidFill>
                <a:latin typeface="Adobe Garamond Pro Bold" pitchFamily="18" charset="0"/>
              </a:rPr>
              <a:t>LPLP?</a:t>
            </a:r>
            <a:endParaRPr lang="en-US" sz="4000" dirty="0">
              <a:solidFill>
                <a:srgbClr val="009999"/>
              </a:solidFill>
              <a:latin typeface="Adobe Garamond Pro Bol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0977" y="280447"/>
            <a:ext cx="4347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/>
              <a:t>Intentional, personalized </a:t>
            </a:r>
            <a:endParaRPr lang="en-US" sz="2400" b="1" dirty="0" smtClean="0"/>
          </a:p>
          <a:p>
            <a:pPr algn="r"/>
            <a:r>
              <a:rPr lang="en-US" sz="2400" b="1" dirty="0" smtClean="0"/>
              <a:t>professional </a:t>
            </a:r>
            <a:r>
              <a:rPr lang="en-US" sz="2400" b="1" dirty="0"/>
              <a:t>learning through </a:t>
            </a:r>
            <a:endParaRPr lang="en-US" sz="2400" b="1" dirty="0" smtClean="0"/>
          </a:p>
          <a:p>
            <a:pPr algn="r"/>
            <a:r>
              <a:rPr lang="en-US" sz="2400" b="1" dirty="0" smtClean="0"/>
              <a:t>research-based </a:t>
            </a:r>
            <a:r>
              <a:rPr lang="en-US" sz="2400" b="1" dirty="0"/>
              <a:t>strategies </a:t>
            </a:r>
            <a:endParaRPr lang="en-US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591" y="4382769"/>
            <a:ext cx="1004713" cy="5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832993" y="1682909"/>
            <a:ext cx="3581400" cy="3190964"/>
            <a:chOff x="5334000" y="1657350"/>
            <a:chExt cx="3581400" cy="3190964"/>
          </a:xfrm>
        </p:grpSpPr>
        <p:sp>
          <p:nvSpPr>
            <p:cNvPr id="2" name="Rectangle 1"/>
            <p:cNvSpPr/>
            <p:nvPr/>
          </p:nvSpPr>
          <p:spPr>
            <a:xfrm>
              <a:off x="5334000" y="1657350"/>
              <a:ext cx="35814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i="0" dirty="0" smtClean="0">
                  <a:solidFill>
                    <a:srgbClr val="0070C0"/>
                  </a:solidFill>
                  <a:effectLst/>
                </a:rPr>
                <a:t>Personal Learning Networks</a:t>
              </a:r>
              <a:r>
                <a:rPr lang="en-US" sz="1600" b="1" i="0" dirty="0" smtClean="0">
                  <a:solidFill>
                    <a:srgbClr val="192232"/>
                  </a:solidFill>
                  <a:effectLst/>
                </a:rPr>
                <a:t> with the option of one-on-one coaching/mentoring with an experienced </a:t>
              </a:r>
              <a:r>
                <a:rPr lang="en-US" sz="1600" b="1" i="0" dirty="0" smtClean="0">
                  <a:solidFill>
                    <a:srgbClr val="192232"/>
                  </a:solidFill>
                  <a:effectLst/>
                </a:rPr>
                <a:t>Provider</a:t>
              </a:r>
              <a:endParaRPr lang="en-US" sz="16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99344" y="2844099"/>
              <a:ext cx="3048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i="0" dirty="0" smtClean="0">
                  <a:solidFill>
                    <a:srgbClr val="192232"/>
                  </a:solidFill>
                  <a:effectLst/>
                </a:rPr>
                <a:t>Access to a wealth of information through a rich </a:t>
              </a:r>
              <a:r>
                <a:rPr lang="en-US" sz="1600" b="1" i="0" dirty="0" smtClean="0">
                  <a:solidFill>
                    <a:srgbClr val="0070C0"/>
                  </a:solidFill>
                  <a:effectLst/>
                </a:rPr>
                <a:t>online </a:t>
              </a:r>
            </a:p>
            <a:p>
              <a:r>
                <a:rPr lang="en-US" sz="1600" b="1" i="0" dirty="0" smtClean="0">
                  <a:solidFill>
                    <a:srgbClr val="0070C0"/>
                  </a:solidFill>
                  <a:effectLst/>
                </a:rPr>
                <a:t>Resource Center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99344" y="3771096"/>
              <a:ext cx="31242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i="0" dirty="0" smtClean="0">
                  <a:solidFill>
                    <a:srgbClr val="0070C0"/>
                  </a:solidFill>
                  <a:effectLst/>
                </a:rPr>
                <a:t>Collegial Learning Networks (CLNs)</a:t>
              </a:r>
              <a:r>
                <a:rPr lang="en-US" sz="1600" b="1" i="0" dirty="0" smtClean="0">
                  <a:solidFill>
                    <a:srgbClr val="192232"/>
                  </a:solidFill>
                  <a:effectLst/>
                </a:rPr>
                <a:t> that allow Members to focus on specific topics </a:t>
              </a:r>
              <a:endParaRPr lang="en-US" sz="1600" b="1" i="0" dirty="0" smtClean="0">
                <a:solidFill>
                  <a:srgbClr val="192232"/>
                </a:solidFill>
                <a:effectLst/>
              </a:endParaRPr>
            </a:p>
            <a:p>
              <a:r>
                <a:rPr lang="en-US" sz="1600" b="1" i="0" dirty="0" smtClean="0">
                  <a:solidFill>
                    <a:srgbClr val="192232"/>
                  </a:solidFill>
                  <a:effectLst/>
                </a:rPr>
                <a:t>of interest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73093" y="1891525"/>
            <a:ext cx="606513" cy="2605113"/>
            <a:chOff x="4727487" y="1877624"/>
            <a:chExt cx="606513" cy="2605113"/>
          </a:xfrm>
        </p:grpSpPr>
        <p:sp>
          <p:nvSpPr>
            <p:cNvPr id="3" name="Oval 2"/>
            <p:cNvSpPr/>
            <p:nvPr/>
          </p:nvSpPr>
          <p:spPr>
            <a:xfrm>
              <a:off x="4727487" y="1877624"/>
              <a:ext cx="606511" cy="627847"/>
            </a:xfrm>
            <a:prstGeom prst="ellipse">
              <a:avLst/>
            </a:prstGeom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27489" y="2855757"/>
              <a:ext cx="606511" cy="627847"/>
            </a:xfrm>
            <a:prstGeom prst="ellipse">
              <a:avLst/>
            </a:prstGeom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727489" y="3854890"/>
              <a:ext cx="606511" cy="627847"/>
            </a:xfrm>
            <a:prstGeom prst="ellipse">
              <a:avLst/>
            </a:prstGeom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02142" y="1991492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cap="all" dirty="0" smtClean="0">
                  <a:solidFill>
                    <a:schemeClr val="bg1"/>
                  </a:solidFill>
                  <a:latin typeface="Adobe Garamond Pro Bold" pitchFamily="18" charset="0"/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02142" y="2969625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cap="all" dirty="0" smtClean="0">
                  <a:solidFill>
                    <a:schemeClr val="bg1"/>
                  </a:solidFill>
                  <a:latin typeface="Adobe Garamond Pro Bold" pitchFamily="18" charset="0"/>
                </a:rPr>
                <a:t>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02144" y="3968758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cap="all" dirty="0" smtClean="0">
                  <a:solidFill>
                    <a:schemeClr val="bg1"/>
                  </a:solidFill>
                  <a:latin typeface="Adobe Garamond Pro Bold" pitchFamily="18" charset="0"/>
                </a:rPr>
                <a:t>3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2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65920"/>
            <a:ext cx="4495800" cy="19536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cap="all" dirty="0" smtClean="0">
                <a:solidFill>
                  <a:srgbClr val="009999"/>
                </a:solidFill>
                <a:latin typeface="Adobe Garamond Pro Bold" pitchFamily="18" charset="0"/>
              </a:rPr>
              <a:t>Interested </a:t>
            </a:r>
            <a:r>
              <a:rPr lang="en-US" sz="4200" b="1" cap="all" dirty="0" smtClean="0">
                <a:solidFill>
                  <a:srgbClr val="009999"/>
                </a:solidFill>
                <a:latin typeface="Adobe Garamond Pro Bold" pitchFamily="18" charset="0"/>
              </a:rPr>
              <a:t>in a SAM LPLP CLN?</a:t>
            </a:r>
            <a:endParaRPr lang="en-US" sz="4200" dirty="0">
              <a:solidFill>
                <a:srgbClr val="009999"/>
              </a:solidFill>
              <a:latin typeface="Adobe Garamond Pro Bol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2043101"/>
            <a:ext cx="4084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Several Collegial Learning Networks (CLNs) </a:t>
            </a:r>
            <a:r>
              <a:rPr lang="en-US" sz="2000" b="1" dirty="0"/>
              <a:t>have been established, but the topics of study are endless.  Each CLN Member has their own personal objectives but they also share a 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rgbClr val="0070C0"/>
                </a:solidFill>
              </a:rPr>
              <a:t>common </a:t>
            </a:r>
            <a:r>
              <a:rPr lang="en-US" sz="2000" b="1" dirty="0">
                <a:solidFill>
                  <a:srgbClr val="0070C0"/>
                </a:solidFill>
              </a:rPr>
              <a:t>purpose</a:t>
            </a:r>
            <a:r>
              <a:rPr lang="en-US" sz="2000" b="1" dirty="0"/>
              <a:t> within the </a:t>
            </a:r>
            <a:r>
              <a:rPr lang="en-US" sz="2000" b="1" dirty="0" smtClean="0"/>
              <a:t>CLN.</a:t>
            </a:r>
            <a:r>
              <a:rPr lang="en-US" sz="2000" b="1" dirty="0"/>
              <a:t> 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51405"/>
            <a:ext cx="1139824" cy="64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5291222" y="179704"/>
            <a:ext cx="3738794" cy="4754246"/>
            <a:chOff x="5291222" y="179704"/>
            <a:chExt cx="3738794" cy="4754246"/>
          </a:xfrm>
        </p:grpSpPr>
        <p:grpSp>
          <p:nvGrpSpPr>
            <p:cNvPr id="56" name="Group 55"/>
            <p:cNvGrpSpPr/>
            <p:nvPr/>
          </p:nvGrpSpPr>
          <p:grpSpPr>
            <a:xfrm>
              <a:off x="5308156" y="860895"/>
              <a:ext cx="3721860" cy="639446"/>
              <a:chOff x="5299689" y="713104"/>
              <a:chExt cx="3721860" cy="639446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299689" y="713104"/>
                <a:ext cx="3721860" cy="639446"/>
              </a:xfrm>
              <a:prstGeom prst="rect">
                <a:avLst/>
              </a:prstGeom>
              <a:solidFill>
                <a:srgbClr val="009999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9999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756484" y="863550"/>
                <a:ext cx="28082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cap="all" dirty="0" smtClean="0">
                    <a:latin typeface="Adobe Garamond Pro Bold" pitchFamily="18" charset="0"/>
                  </a:rPr>
                  <a:t>personalized </a:t>
                </a:r>
                <a:r>
                  <a:rPr lang="en-US" sz="1600" b="1" cap="all" dirty="0">
                    <a:latin typeface="Adobe Garamond Pro Bold" pitchFamily="18" charset="0"/>
                  </a:rPr>
                  <a:t>LEARNING</a:t>
                </a:r>
                <a:endParaRPr lang="en-US" sz="1600" dirty="0">
                  <a:latin typeface="Adobe Garamond Pro Bold" pitchFamily="18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308156" y="1551304"/>
              <a:ext cx="3721860" cy="639446"/>
              <a:chOff x="5350973" y="1414831"/>
              <a:chExt cx="3721860" cy="639446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5350973" y="1414831"/>
                <a:ext cx="3721860" cy="639446"/>
              </a:xfrm>
              <a:prstGeom prst="rect">
                <a:avLst/>
              </a:prstGeom>
              <a:solidFill>
                <a:srgbClr val="009999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9999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124123" y="1442166"/>
                <a:ext cx="226119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cap="all" dirty="0" smtClean="0">
                    <a:latin typeface="Adobe Garamond Pro Bold" pitchFamily="18" charset="0"/>
                  </a:rPr>
                  <a:t>Trusted LEARNING </a:t>
                </a:r>
              </a:p>
              <a:p>
                <a:pPr algn="ctr"/>
                <a:r>
                  <a:rPr lang="en-US" sz="1600" b="1" cap="all" dirty="0" smtClean="0">
                    <a:latin typeface="Adobe Garamond Pro Bold" pitchFamily="18" charset="0"/>
                  </a:rPr>
                  <a:t>environment</a:t>
                </a:r>
                <a:endParaRPr lang="en-US" sz="1600" dirty="0">
                  <a:latin typeface="Adobe Garamond Pro Bold" pitchFamily="18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308156" y="2237104"/>
              <a:ext cx="3721860" cy="641956"/>
              <a:chOff x="5308156" y="2065651"/>
              <a:chExt cx="3721860" cy="641956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308156" y="2065651"/>
                <a:ext cx="3721860" cy="639446"/>
              </a:xfrm>
              <a:prstGeom prst="rect">
                <a:avLst/>
              </a:prstGeom>
              <a:solidFill>
                <a:srgbClr val="009999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9999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996451" y="2122832"/>
                <a:ext cx="231140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cap="all" dirty="0" smtClean="0">
                    <a:latin typeface="Adobe Garamond Pro Bold" pitchFamily="18" charset="0"/>
                  </a:rPr>
                  <a:t>Special education </a:t>
                </a:r>
              </a:p>
              <a:p>
                <a:pPr algn="ctr"/>
                <a:r>
                  <a:rPr lang="en-US" sz="1600" b="1" cap="all" dirty="0" smtClean="0">
                    <a:latin typeface="Adobe Garamond Pro Bold" pitchFamily="18" charset="0"/>
                  </a:rPr>
                  <a:t>directors</a:t>
                </a:r>
                <a:endParaRPr lang="en-US" sz="1600" dirty="0">
                  <a:latin typeface="Adobe Garamond Pro Bold" pitchFamily="18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308156" y="2922904"/>
              <a:ext cx="3721860" cy="639446"/>
              <a:chOff x="5272807" y="2739176"/>
              <a:chExt cx="3721860" cy="639446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5272807" y="2739176"/>
                <a:ext cx="3721860" cy="639446"/>
              </a:xfrm>
              <a:prstGeom prst="rect">
                <a:avLst/>
              </a:prstGeom>
              <a:solidFill>
                <a:srgbClr val="009999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9999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524950" y="2766511"/>
                <a:ext cx="328827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cap="all" dirty="0" smtClean="0">
                    <a:latin typeface="Adobe Garamond Pro Bold" pitchFamily="18" charset="0"/>
                  </a:rPr>
                  <a:t>Mt educator performance </a:t>
                </a:r>
              </a:p>
              <a:p>
                <a:pPr algn="ctr"/>
                <a:r>
                  <a:rPr lang="en-US" sz="1600" b="1" cap="all" dirty="0" smtClean="0">
                    <a:latin typeface="Adobe Garamond Pro Bold" pitchFamily="18" charset="0"/>
                  </a:rPr>
                  <a:t>appraisal system</a:t>
                </a:r>
                <a:endParaRPr lang="en-US" sz="1600" dirty="0">
                  <a:latin typeface="Adobe Garamond Pro Bold" pitchFamily="18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291222" y="3562350"/>
              <a:ext cx="3721860" cy="738664"/>
              <a:chOff x="5298881" y="3512741"/>
              <a:chExt cx="3721860" cy="738664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298881" y="3562350"/>
                <a:ext cx="3721860" cy="639446"/>
              </a:xfrm>
              <a:prstGeom prst="rect">
                <a:avLst/>
              </a:prstGeom>
              <a:solidFill>
                <a:srgbClr val="00999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9999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555424" y="3512741"/>
                <a:ext cx="3174907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cap="all" dirty="0" smtClean="0">
                    <a:latin typeface="Adobe Garamond Pro Bold" pitchFamily="18" charset="0"/>
                  </a:rPr>
                  <a:t>GAINING EARLY AWARENESS &amp; </a:t>
                </a:r>
              </a:p>
              <a:p>
                <a:pPr algn="ctr"/>
                <a:r>
                  <a:rPr lang="en-US" sz="1400" b="1" cap="all" dirty="0" smtClean="0">
                    <a:latin typeface="Adobe Garamond Pro Bold" pitchFamily="18" charset="0"/>
                  </a:rPr>
                  <a:t>READINESS FOR UNDERGRADUATE</a:t>
                </a:r>
              </a:p>
              <a:p>
                <a:pPr algn="ctr"/>
                <a:r>
                  <a:rPr lang="en-US" sz="1400" b="1" cap="all" dirty="0" smtClean="0">
                    <a:latin typeface="Adobe Garamond Pro Bold" pitchFamily="18" charset="0"/>
                  </a:rPr>
                  <a:t>PROGRAM</a:t>
                </a:r>
                <a:endParaRPr lang="en-US" sz="1400" dirty="0">
                  <a:latin typeface="Adobe Garamond Pro Bold" pitchFamily="18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298881" y="4294504"/>
              <a:ext cx="3721860" cy="639446"/>
              <a:chOff x="5247596" y="4324350"/>
              <a:chExt cx="3721860" cy="63944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5247596" y="4324350"/>
                <a:ext cx="3721860" cy="639446"/>
              </a:xfrm>
              <a:prstGeom prst="rect">
                <a:avLst/>
              </a:prstGeom>
              <a:solidFill>
                <a:srgbClr val="009999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9999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095135" y="4351685"/>
                <a:ext cx="21309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cap="all" dirty="0" err="1" smtClean="0">
                    <a:latin typeface="Adobe Garamond Pro Bold" pitchFamily="18" charset="0"/>
                  </a:rPr>
                  <a:t>Aasa</a:t>
                </a:r>
                <a:r>
                  <a:rPr lang="en-US" sz="1600" b="1" cap="all" dirty="0" smtClean="0">
                    <a:latin typeface="Adobe Garamond Pro Bold" pitchFamily="18" charset="0"/>
                  </a:rPr>
                  <a:t> aspiring </a:t>
                </a:r>
              </a:p>
              <a:p>
                <a:pPr algn="ctr"/>
                <a:r>
                  <a:rPr lang="en-US" sz="1600" b="1" cap="all" dirty="0" smtClean="0">
                    <a:latin typeface="Adobe Garamond Pro Bold" pitchFamily="18" charset="0"/>
                  </a:rPr>
                  <a:t>superintendents</a:t>
                </a:r>
                <a:endParaRPr lang="en-US" sz="1600" dirty="0">
                  <a:latin typeface="Adobe Garamond Pro Bold" pitchFamily="18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298881" y="179704"/>
              <a:ext cx="3721860" cy="639446"/>
              <a:chOff x="5298881" y="179704"/>
              <a:chExt cx="3721860" cy="639446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298881" y="179704"/>
                <a:ext cx="3721860" cy="639446"/>
              </a:xfrm>
              <a:prstGeom prst="rect">
                <a:avLst/>
              </a:prstGeom>
              <a:solidFill>
                <a:srgbClr val="009999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9999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489447" y="330150"/>
                <a:ext cx="329154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cap="all" dirty="0" smtClean="0">
                    <a:latin typeface="Adobe Garamond Pro Bold" pitchFamily="18" charset="0"/>
                  </a:rPr>
                  <a:t>Social emotional </a:t>
                </a:r>
                <a:r>
                  <a:rPr lang="en-US" sz="1600" b="1" cap="all" dirty="0">
                    <a:latin typeface="Adobe Garamond Pro Bold" pitchFamily="18" charset="0"/>
                  </a:rPr>
                  <a:t>LEARNING</a:t>
                </a:r>
                <a:endParaRPr lang="en-US" sz="1600" dirty="0">
                  <a:latin typeface="Adobe Garamond Pro Bold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226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" y="57150"/>
            <a:ext cx="5257800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cap="all" dirty="0" smtClean="0">
                <a:solidFill>
                  <a:srgbClr val="009999"/>
                </a:solidFill>
                <a:latin typeface="Adobe Garamond Pro Bold" pitchFamily="18" charset="0"/>
              </a:rPr>
              <a:t>Who benefits from Sam LPLP?</a:t>
            </a:r>
            <a:endParaRPr lang="en-US" sz="4200" dirty="0">
              <a:solidFill>
                <a:srgbClr val="009999"/>
              </a:solidFill>
              <a:latin typeface="Adobe Garamond Pro Bol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428750"/>
            <a:ext cx="75982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i="0" dirty="0" smtClean="0">
                <a:solidFill>
                  <a:srgbClr val="0070C0"/>
                </a:solidFill>
                <a:effectLst/>
              </a:rPr>
              <a:t>New, experienced, and aspiring Montana educators</a:t>
            </a:r>
            <a:r>
              <a:rPr lang="en-US" sz="2200" b="1" i="0" dirty="0" smtClean="0">
                <a:solidFill>
                  <a:srgbClr val="192232"/>
                </a:solidFill>
                <a:effectLst/>
              </a:rPr>
              <a:t> each with individual goals based on their personalized professional learning plan </a:t>
            </a:r>
            <a:r>
              <a:rPr lang="en-US" sz="2200" b="1" i="0" dirty="0" smtClean="0">
                <a:solidFill>
                  <a:srgbClr val="192232"/>
                </a:solidFill>
                <a:effectLst/>
              </a:rPr>
              <a:t>will benefit </a:t>
            </a:r>
            <a:r>
              <a:rPr lang="en-US" sz="2200" b="1" i="0" dirty="0" smtClean="0">
                <a:solidFill>
                  <a:srgbClr val="192232"/>
                </a:solidFill>
                <a:effectLst/>
              </a:rPr>
              <a:t>from SAM LPLP.</a:t>
            </a:r>
            <a:endParaRPr lang="en-US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639" y="159093"/>
            <a:ext cx="1444625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49441" y="4324350"/>
            <a:ext cx="2286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cap="all" dirty="0" smtClean="0">
                <a:solidFill>
                  <a:srgbClr val="38B1A4"/>
                </a:solidFill>
                <a:effectLst/>
                <a:latin typeface="Adobe Garamond Pro Bold" pitchFamily="18" charset="0"/>
              </a:rPr>
              <a:t>SUPERINTENDENT, JOE STEELE</a:t>
            </a:r>
            <a:endParaRPr lang="en-US" dirty="0">
              <a:latin typeface="Adobe Garamond Pro Bold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1211" y="4462849"/>
            <a:ext cx="2286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cap="all" dirty="0" smtClean="0">
                <a:solidFill>
                  <a:srgbClr val="38B1A4"/>
                </a:solidFill>
                <a:effectLst/>
                <a:latin typeface="Adobe Garamond Pro Bold" pitchFamily="18" charset="0"/>
              </a:rPr>
              <a:t>Mentor video</a:t>
            </a:r>
            <a:endParaRPr lang="en-US" dirty="0">
              <a:latin typeface="Adobe Garamond Pro Bold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02240" y="4324349"/>
            <a:ext cx="2286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cap="all" dirty="0" smtClean="0">
                <a:solidFill>
                  <a:srgbClr val="38B1A4"/>
                </a:solidFill>
                <a:effectLst/>
                <a:latin typeface="Adobe Garamond Pro Bold" pitchFamily="18" charset="0"/>
              </a:rPr>
              <a:t>Resource center video</a:t>
            </a:r>
            <a:endParaRPr lang="en-US" dirty="0">
              <a:latin typeface="Adobe Garamond Pro Bold" pitchFamily="18" charset="0"/>
            </a:endParaRPr>
          </a:p>
        </p:txBody>
      </p:sp>
      <p:pic>
        <p:nvPicPr>
          <p:cNvPr id="6" name="2018-03-06 16-19-50.12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7637" y="2753678"/>
            <a:ext cx="2397805" cy="13487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210" y="2771286"/>
            <a:ext cx="2405311" cy="1342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42584" y="2777245"/>
            <a:ext cx="2405311" cy="1342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1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119" y="0"/>
            <a:ext cx="9148119" cy="51435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" y="171016"/>
            <a:ext cx="9144000" cy="422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38150"/>
            <a:ext cx="4572000" cy="1102519"/>
          </a:xfrm>
        </p:spPr>
        <p:txBody>
          <a:bodyPr>
            <a:noAutofit/>
          </a:bodyPr>
          <a:lstStyle/>
          <a:p>
            <a:pPr algn="l"/>
            <a:r>
              <a:rPr lang="en-US" sz="4800" b="1" cap="all" dirty="0" smtClean="0">
                <a:solidFill>
                  <a:srgbClr val="009999"/>
                </a:solidFill>
                <a:latin typeface="Adobe Garamond Pro Bold" pitchFamily="18" charset="0"/>
              </a:rPr>
              <a:t>How Can you participate?</a:t>
            </a:r>
            <a:endParaRPr lang="en-US" sz="4800" dirty="0">
              <a:solidFill>
                <a:srgbClr val="009999"/>
              </a:solidFill>
              <a:latin typeface="Adobe Garamond Pro Bol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14850"/>
            <a:ext cx="9067800" cy="628650"/>
          </a:xfrm>
        </p:spPr>
        <p:txBody>
          <a:bodyPr anchor="ctr">
            <a:normAutofit/>
          </a:bodyPr>
          <a:lstStyle/>
          <a:p>
            <a:r>
              <a:rPr lang="en-US" cap="all" dirty="0" smtClean="0">
                <a:solidFill>
                  <a:srgbClr val="00B0F0"/>
                </a:solidFill>
                <a:latin typeface="Adobe Garamond Pro Bold" pitchFamily="18" charset="0"/>
                <a:hlinkClick r:id="rId2"/>
              </a:rPr>
              <a:t>Register on the </a:t>
            </a:r>
            <a:r>
              <a:rPr lang="en-US" cap="all" dirty="0" err="1" smtClean="0">
                <a:solidFill>
                  <a:srgbClr val="00B0F0"/>
                </a:solidFill>
                <a:latin typeface="Adobe Garamond Pro Bold" pitchFamily="18" charset="0"/>
                <a:hlinkClick r:id="rId2"/>
              </a:rPr>
              <a:t>sam</a:t>
            </a:r>
            <a:r>
              <a:rPr lang="en-US" cap="all" dirty="0" smtClean="0">
                <a:solidFill>
                  <a:srgbClr val="00B0F0"/>
                </a:solidFill>
                <a:latin typeface="Adobe Garamond Pro Bold" pitchFamily="18" charset="0"/>
                <a:hlinkClick r:id="rId2"/>
              </a:rPr>
              <a:t> website!</a:t>
            </a:r>
            <a:endParaRPr lang="en-US" dirty="0">
              <a:solidFill>
                <a:srgbClr val="00B0F0"/>
              </a:solidFill>
              <a:latin typeface="Adobe Garamond Pro Bol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437382"/>
            <a:ext cx="1447800" cy="81076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84" y="388867"/>
            <a:ext cx="2438400" cy="263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1704022"/>
            <a:ext cx="541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 smtClean="0">
                <a:solidFill>
                  <a:srgbClr val="009999"/>
                </a:solidFill>
                <a:effectLst/>
              </a:rPr>
              <a:t>COST:</a:t>
            </a:r>
            <a:r>
              <a:rPr lang="en-US" sz="2000" b="1" i="0" dirty="0" smtClean="0">
                <a:solidFill>
                  <a:srgbClr val="192232"/>
                </a:solidFill>
                <a:effectLst/>
              </a:rPr>
              <a:t> </a:t>
            </a:r>
            <a:r>
              <a:rPr lang="en-US" sz="2000" b="1" dirty="0"/>
              <a:t>$500 for the year. The </a:t>
            </a:r>
            <a:r>
              <a:rPr lang="en-US" sz="2000" b="1" dirty="0" smtClean="0"/>
              <a:t>official </a:t>
            </a:r>
            <a:br>
              <a:rPr lang="en-US" sz="2000" b="1" dirty="0" smtClean="0"/>
            </a:br>
            <a:r>
              <a:rPr lang="en-US" sz="2000" b="1" dirty="0" smtClean="0"/>
              <a:t>kick-off</a:t>
            </a:r>
            <a:r>
              <a:rPr lang="en-US" sz="2000" b="1" dirty="0"/>
              <a:t> is at the </a:t>
            </a:r>
            <a:r>
              <a:rPr lang="en-US" sz="2000" b="1" dirty="0">
                <a:solidFill>
                  <a:srgbClr val="0070C0"/>
                </a:solidFill>
              </a:rPr>
              <a:t>SAM LPLP Summit on July 30</a:t>
            </a:r>
            <a:r>
              <a:rPr lang="en-US" sz="2000" b="1" dirty="0"/>
              <a:t>, followed by SAM Administrators Institute 2018.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05000" y="3251320"/>
            <a:ext cx="510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9999"/>
                </a:solidFill>
              </a:rPr>
              <a:t>REQUIREMENT:</a:t>
            </a:r>
            <a:r>
              <a:rPr lang="en-US" sz="2000" b="1" i="0" dirty="0" smtClean="0">
                <a:solidFill>
                  <a:srgbClr val="192232"/>
                </a:solidFill>
                <a:effectLst/>
              </a:rPr>
              <a:t> </a:t>
            </a:r>
            <a:r>
              <a:rPr lang="en-US" sz="2000" b="1" dirty="0" smtClean="0"/>
              <a:t>SAM LPLP Members must be </a:t>
            </a:r>
            <a:endParaRPr lang="en-US" sz="2000" b="1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current </a:t>
            </a:r>
            <a:r>
              <a:rPr lang="en-US" sz="2000" b="1" dirty="0" smtClean="0"/>
              <a:t>SAM </a:t>
            </a:r>
            <a:r>
              <a:rPr lang="en-US" sz="2000" b="1" dirty="0" smtClean="0"/>
              <a:t>Members.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7583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142</Words>
  <Application>Microsoft Office PowerPoint</Application>
  <PresentationFormat>On-screen Show (16:9)</PresentationFormat>
  <Paragraphs>44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SAM  LEADERS PROFESSIONAL LEARNING PROGRAM  2018-19</vt:lpstr>
      <vt:lpstr>PowerPoint Presentation</vt:lpstr>
      <vt:lpstr>PowerPoint Presentation</vt:lpstr>
      <vt:lpstr>PowerPoint Presentation</vt:lpstr>
      <vt:lpstr>PowerPoint Presentation</vt:lpstr>
      <vt:lpstr>How Can you participate?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  LEADERS PROFESSIONAL LEARNING PROGRAM  2018-19</dc:title>
  <dc:creator>Kimberly</dc:creator>
  <cp:lastModifiedBy>Kimberly</cp:lastModifiedBy>
  <cp:revision>17</cp:revision>
  <dcterms:created xsi:type="dcterms:W3CDTF">2018-03-07T21:10:02Z</dcterms:created>
  <dcterms:modified xsi:type="dcterms:W3CDTF">2018-03-09T22:38:41Z</dcterms:modified>
</cp:coreProperties>
</file>